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8" r:id="rId9"/>
    <p:sldId id="269" r:id="rId10"/>
    <p:sldId id="263" r:id="rId11"/>
    <p:sldId id="270" r:id="rId12"/>
    <p:sldId id="271" r:id="rId13"/>
    <p:sldId id="274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6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D9CAE-7048-9446-9BA6-A84F0256E4A1}" type="datetimeFigureOut">
              <a:rPr lang="en-US" smtClean="0"/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92592-2C52-6645-9EB3-43E2798D0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81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5A514-9D6B-034E-80FF-FB291EFA2156}" type="datetimeFigureOut">
              <a:rPr lang="en-US" smtClean="0"/>
              <a:t>5/1/13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F1625-B285-3F4E-9E6A-CE9151DB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235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F1625-B285-3F4E-9E6A-CE9151DB1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2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8EC0B0B-3A34-1546-B84C-EC7560ABFEDC}" type="datetime1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EPICS Collaboration Meeting Spring 2013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DDD8-FD03-4348-A06F-C2CC68CB22FA}" type="datetime1">
              <a:rPr lang="en-US" smtClean="0"/>
              <a:t>5/1/13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0162-513D-C545-9B91-62A28BAC45B6}" type="datetime1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63F80BF-85C2-A048-925A-6018D8DE9CAE}" type="datetime1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83548964-E6A6-C947-A53F-6BC89C45E8AE}" type="datetime1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9A9E4A-57FB-BF44-B7ED-4FB025611A53}" type="datetime1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5F14-7F7F-6840-8B52-08B57AE9B4A5}" type="datetime1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8357-A43E-A941-88EC-16E8A41B4C57}" type="datetime1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0FCC-A97C-CA49-9E7D-C9CCD33B071C}" type="datetime1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6E577F9-C19D-ED4A-AD11-736638248135}" type="datetime1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EPICS Collaboration Meeting Spring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A015-56E1-D04B-8671-148849AF72FB}" type="datetime1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375D-8982-EB4E-8F98-647EFDFF4AAA}" type="datetime1">
              <a:rPr lang="en-US" smtClean="0"/>
              <a:t>5/1/13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628F-E848-3A43-8BCB-7F6C5EFEACBE}" type="datetime1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D66F-89B8-0742-8BB5-F9CBE70466F5}" type="datetime1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506D-CBFC-EB46-BC77-EE346AC07612}" type="datetime1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1FE-9925-964B-9A50-0ACF9B0A3BE2}" type="datetime1">
              <a:rPr lang="en-US" smtClean="0"/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B18E7D-287A-CD47-B124-DF86B48E2E1A}" type="datetime1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EPICS Collaboration Meeting Spring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B789B27-D783-BE4F-92A2-6681431E8C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emf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ysicsweb.creighton.edu/jiro/VirtualBox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of STAR EPICS VM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Jiro Fujita, Charles Costello, </a:t>
            </a:r>
            <a:r>
              <a:rPr lang="en-US" dirty="0"/>
              <a:t>Ryan </a:t>
            </a:r>
            <a:r>
              <a:rPr lang="en-US" dirty="0" err="1" smtClean="0"/>
              <a:t>Gnabasik</a:t>
            </a:r>
            <a:endParaRPr lang="en-US" dirty="0" smtClean="0"/>
          </a:p>
          <a:p>
            <a:r>
              <a:rPr lang="en-US" dirty="0" smtClean="0"/>
              <a:t>Creighton University/STAR Collaboration</a:t>
            </a:r>
            <a:endParaRPr lang="en-US" dirty="0"/>
          </a:p>
        </p:txBody>
      </p:sp>
      <p:pic>
        <p:nvPicPr>
          <p:cNvPr id="5" name="Picture 4" descr="STAR-logo-base-blu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" y="59526"/>
            <a:ext cx="1792662" cy="1382698"/>
          </a:xfrm>
          <a:prstGeom prst="rect">
            <a:avLst/>
          </a:prstGeom>
        </p:spPr>
      </p:pic>
      <p:pic>
        <p:nvPicPr>
          <p:cNvPr id="6" name="Picture 5" descr="logotype_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83" y="218264"/>
            <a:ext cx="2284273" cy="84329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EPICS Collaboration Meeting Spring 2013</a:t>
            </a:r>
            <a:endParaRPr kumimoji="0" lang="en-US"/>
          </a:p>
        </p:txBody>
      </p:sp>
      <p:pic>
        <p:nvPicPr>
          <p:cNvPr id="8" name="Picture 7" descr="SC-Banner-CMYK-whitethum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41" y="6288741"/>
            <a:ext cx="1019097" cy="396998"/>
          </a:xfrm>
          <a:prstGeom prst="rect">
            <a:avLst/>
          </a:prstGeom>
        </p:spPr>
      </p:pic>
      <p:pic>
        <p:nvPicPr>
          <p:cNvPr id="10" name="Picture 9" descr="New_DOE_Logo_Color_0428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6" y="6261613"/>
            <a:ext cx="1560285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8158985" cy="1044388"/>
          </a:xfrm>
        </p:spPr>
        <p:txBody>
          <a:bodyPr/>
          <a:lstStyle/>
          <a:p>
            <a:r>
              <a:rPr lang="en-US" dirty="0" smtClean="0"/>
              <a:t>Students </a:t>
            </a:r>
            <a:r>
              <a:rPr lang="en-US" dirty="0"/>
              <a:t>P</a:t>
            </a:r>
            <a:r>
              <a:rPr lang="en-US" dirty="0" smtClean="0"/>
              <a:t>resentation @ Creighton</a:t>
            </a:r>
            <a:endParaRPr lang="en-US" dirty="0"/>
          </a:p>
        </p:txBody>
      </p:sp>
      <p:pic>
        <p:nvPicPr>
          <p:cNvPr id="8" name="Content Placeholder 7" descr="charli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17638"/>
            <a:ext cx="4600086" cy="2529870"/>
          </a:xfrm>
        </p:spPr>
      </p:pic>
      <p:pic>
        <p:nvPicPr>
          <p:cNvPr id="6" name="Picture 5" descr="rya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905" y="3305994"/>
            <a:ext cx="4583848" cy="26661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Performance Test was done by using EPICS Base Regression Test Suite </a:t>
            </a:r>
          </a:p>
          <a:p>
            <a:pPr lvl="1"/>
            <a:r>
              <a:rPr lang="en-US" dirty="0"/>
              <a:t>a chain of 103 </a:t>
            </a:r>
            <a:r>
              <a:rPr lang="en-US" dirty="0" err="1"/>
              <a:t>calc</a:t>
            </a:r>
            <a:r>
              <a:rPr lang="en-US" dirty="0"/>
              <a:t> and </a:t>
            </a:r>
            <a:r>
              <a:rPr lang="en-US" dirty="0" err="1"/>
              <a:t>ai</a:t>
            </a:r>
            <a:r>
              <a:rPr lang="en-US" dirty="0"/>
              <a:t> records which are all forward-linked together using </a:t>
            </a:r>
            <a:r>
              <a:rPr lang="en-US" dirty="0" smtClean="0"/>
              <a:t>database </a:t>
            </a:r>
            <a:r>
              <a:rPr lang="en-US" dirty="0"/>
              <a:t>links.  It measures that 1000 times, and reports the total and </a:t>
            </a:r>
            <a:r>
              <a:rPr lang="en-US" dirty="0" smtClean="0"/>
              <a:t>average </a:t>
            </a:r>
            <a:r>
              <a:rPr lang="en-US" dirty="0"/>
              <a:t>time for the processing chain</a:t>
            </a:r>
            <a:endParaRPr lang="en-US" dirty="0" smtClean="0"/>
          </a:p>
          <a:p>
            <a:r>
              <a:rPr lang="en-US" dirty="0" smtClean="0"/>
              <a:t>Real Linux machine (Scientific Linux 5.8, Quad core Core i5-3.1 GHz) </a:t>
            </a:r>
          </a:p>
          <a:p>
            <a:pPr marL="282575" lvl="1" indent="0">
              <a:buNone/>
            </a:pPr>
            <a:r>
              <a:rPr lang="en-US" dirty="0" err="1" smtClean="0"/>
              <a:t>totalTime</a:t>
            </a:r>
            <a:r>
              <a:rPr lang="en-US" dirty="0"/>
              <a:t>= 0.07985 </a:t>
            </a:r>
            <a:r>
              <a:rPr lang="en-US" dirty="0" smtClean="0"/>
              <a:t>sec 12,822.98 processes/sec</a:t>
            </a:r>
          </a:p>
          <a:p>
            <a:r>
              <a:rPr lang="en-US" dirty="0" smtClean="0"/>
              <a:t>EPICS VM (Host OS: </a:t>
            </a:r>
            <a:r>
              <a:rPr lang="en-US" dirty="0" err="1" smtClean="0"/>
              <a:t>MacOS</a:t>
            </a:r>
            <a:r>
              <a:rPr lang="en-US" dirty="0" smtClean="0"/>
              <a:t> X 10.8, Dual core Core i7 2.7 GHz)</a:t>
            </a:r>
          </a:p>
          <a:p>
            <a:pPr marL="282575" lvl="1" indent="0">
              <a:buNone/>
            </a:pPr>
            <a:r>
              <a:rPr lang="en-US" dirty="0" err="1"/>
              <a:t>totalTime</a:t>
            </a:r>
            <a:r>
              <a:rPr lang="en-US" dirty="0"/>
              <a:t>=0.09390 </a:t>
            </a:r>
            <a:r>
              <a:rPr lang="en-US" dirty="0" smtClean="0"/>
              <a:t>sec 10,649.12 processes/sec</a:t>
            </a:r>
            <a:endParaRPr lang="en-US" dirty="0"/>
          </a:p>
          <a:p>
            <a:r>
              <a:rPr lang="en-US" dirty="0" smtClean="0"/>
              <a:t>Older Performance record (8-core Xeon-2.0GHz, RHEL 5.4)</a:t>
            </a:r>
          </a:p>
          <a:p>
            <a:pPr marL="282575" lvl="1" indent="0">
              <a:buNone/>
            </a:pPr>
            <a:r>
              <a:rPr lang="en-US" dirty="0" err="1"/>
              <a:t>totalTime</a:t>
            </a:r>
            <a:r>
              <a:rPr lang="en-US" dirty="0"/>
              <a:t>=0.09014 </a:t>
            </a:r>
            <a:r>
              <a:rPr lang="en-US" dirty="0" smtClean="0"/>
              <a:t>sec 11,093.73 processes/</a:t>
            </a:r>
            <a:r>
              <a:rPr lang="en-US" dirty="0"/>
              <a:t>sec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other EPICS tools?</a:t>
            </a:r>
          </a:p>
          <a:p>
            <a:pPr lvl="1"/>
            <a:r>
              <a:rPr lang="en-US" dirty="0" smtClean="0"/>
              <a:t>EDM (likely coming soon)</a:t>
            </a:r>
          </a:p>
          <a:p>
            <a:pPr lvl="1"/>
            <a:r>
              <a:rPr lang="en-US" dirty="0" smtClean="0"/>
              <a:t>CSS</a:t>
            </a:r>
          </a:p>
          <a:p>
            <a:pPr lvl="1"/>
            <a:r>
              <a:rPr lang="en-US" dirty="0" smtClean="0"/>
              <a:t>ALH</a:t>
            </a:r>
          </a:p>
          <a:p>
            <a:pPr lvl="1"/>
            <a:r>
              <a:rPr lang="en-US" dirty="0" err="1" smtClean="0"/>
              <a:t>ChannelArchiver</a:t>
            </a:r>
            <a:endParaRPr lang="en-US" dirty="0" smtClean="0"/>
          </a:p>
          <a:p>
            <a:pPr lvl="1"/>
            <a:r>
              <a:rPr lang="en-US" dirty="0" err="1" smtClean="0"/>
              <a:t>caxy</a:t>
            </a:r>
            <a:r>
              <a:rPr lang="en-US" dirty="0" smtClean="0"/>
              <a:t> </a:t>
            </a:r>
            <a:r>
              <a:rPr lang="en-US" dirty="0" err="1" smtClean="0"/>
              <a:t>ssh</a:t>
            </a:r>
            <a:r>
              <a:rPr lang="en-US" dirty="0" smtClean="0"/>
              <a:t> proxy</a:t>
            </a:r>
          </a:p>
          <a:p>
            <a:r>
              <a:rPr lang="en-US" dirty="0" smtClean="0"/>
              <a:t>Headless version for soft IOC use</a:t>
            </a:r>
          </a:p>
          <a:p>
            <a:pPr lvl="1"/>
            <a:r>
              <a:rPr lang="en-US" dirty="0" smtClean="0"/>
              <a:t>Early in development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EPICS VM?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from </a:t>
            </a:r>
            <a:r>
              <a:rPr lang="en-US" dirty="0"/>
              <a:t>Creighton server: </a:t>
            </a:r>
            <a:br>
              <a:rPr lang="en-US" dirty="0"/>
            </a:br>
            <a:r>
              <a:rPr lang="en-US" dirty="0">
                <a:hlinkClick r:id="rId2"/>
              </a:rPr>
              <a:t>http://physicsweb.creighton.edu/jiro/VirtualBox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Brief instruction on how to setup is available as well</a:t>
            </a:r>
          </a:p>
          <a:p>
            <a:pPr lvl="1"/>
            <a:r>
              <a:rPr lang="en-US" dirty="0" smtClean="0"/>
              <a:t>Link is also available from EPICS home page, under “Distribution” section</a:t>
            </a:r>
          </a:p>
          <a:p>
            <a:r>
              <a:rPr lang="en-US" dirty="0" smtClean="0"/>
              <a:t>Requires to send me an e-mail to get the login and password </a:t>
            </a:r>
          </a:p>
          <a:p>
            <a:pPr lvl="1"/>
            <a:r>
              <a:rPr lang="en-US" dirty="0" smtClean="0"/>
              <a:t>Not exactly a secret, but I would like to know if anybody is actually interested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upon two undergraduate students’ experience this spring, it was fairly favorable to use EPICS on </a:t>
            </a:r>
            <a:r>
              <a:rPr lang="en-US" dirty="0" err="1" smtClean="0"/>
              <a:t>VirtualBox</a:t>
            </a:r>
            <a:r>
              <a:rPr lang="en-US" dirty="0" smtClean="0"/>
              <a:t> as a tool for newcomer</a:t>
            </a:r>
          </a:p>
          <a:p>
            <a:r>
              <a:rPr lang="en-US" dirty="0" smtClean="0"/>
              <a:t>Performance isn’t all that bad, given right configuration host computer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of Energy Office of Science</a:t>
            </a:r>
          </a:p>
          <a:p>
            <a:r>
              <a:rPr lang="en-US" dirty="0" smtClean="0"/>
              <a:t>Creighton University College of Arts &amp; Science</a:t>
            </a:r>
          </a:p>
          <a:p>
            <a:r>
              <a:rPr lang="en-US" dirty="0" smtClean="0"/>
              <a:t>EPICS collaboration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Ease of installation</a:t>
            </a:r>
            <a:r>
              <a:rPr lang="en-US" dirty="0"/>
              <a:t> </a:t>
            </a:r>
            <a:r>
              <a:rPr lang="en-US" dirty="0" smtClean="0"/>
              <a:t>for newcomers</a:t>
            </a:r>
          </a:p>
          <a:p>
            <a:r>
              <a:rPr lang="en-US" dirty="0" smtClean="0"/>
              <a:t>Controlled environment</a:t>
            </a:r>
          </a:p>
          <a:p>
            <a:r>
              <a:rPr lang="en-US" dirty="0" smtClean="0"/>
              <a:t>Developed projects can be saved on the disk</a:t>
            </a:r>
          </a:p>
          <a:p>
            <a:r>
              <a:rPr lang="en-US" dirty="0" smtClean="0"/>
              <a:t>Can be used for prototype development by the remote collaborators</a:t>
            </a:r>
          </a:p>
          <a:p>
            <a:r>
              <a:rPr lang="en-US" dirty="0" smtClean="0"/>
              <a:t>Keep the package relatively generic such that anybody can use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02" y="364720"/>
            <a:ext cx="8531414" cy="10443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STAR Collaboration/Creighton University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 (</a:t>
            </a:r>
            <a:r>
              <a:rPr lang="en-US" dirty="0" err="1" smtClean="0"/>
              <a:t>Solenoidal</a:t>
            </a:r>
            <a:r>
              <a:rPr lang="en-US" dirty="0" smtClean="0"/>
              <a:t> Tracker At RHIC @ BNL) is a large physics collaboration with very few EPICS developers</a:t>
            </a:r>
          </a:p>
          <a:p>
            <a:pPr lvl="1"/>
            <a:r>
              <a:rPr lang="en-US" dirty="0" smtClean="0"/>
              <a:t>No full-time EPICS developers</a:t>
            </a:r>
          </a:p>
          <a:p>
            <a:r>
              <a:rPr lang="en-US" dirty="0" smtClean="0"/>
              <a:t>Creighton is responsible for STAR Slow Control</a:t>
            </a:r>
          </a:p>
          <a:p>
            <a:pPr lvl="1"/>
            <a:r>
              <a:rPr lang="en-US" dirty="0" smtClean="0"/>
              <a:t>One of our task is to teach students through research</a:t>
            </a:r>
            <a:endParaRPr lang="en-US" dirty="0"/>
          </a:p>
          <a:p>
            <a:r>
              <a:rPr lang="en-US" dirty="0" smtClean="0"/>
              <a:t>STAR </a:t>
            </a:r>
            <a:r>
              <a:rPr lang="en-US" dirty="0" err="1" smtClean="0"/>
              <a:t>subdetector</a:t>
            </a:r>
            <a:r>
              <a:rPr lang="en-US" dirty="0" smtClean="0"/>
              <a:t> upgrade is handled by other institutions in collaboration with Creighton Control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Pre-build EPICS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KEK Mini-EPICS</a:t>
            </a:r>
          </a:p>
          <a:p>
            <a:r>
              <a:rPr lang="en-US" dirty="0" smtClean="0"/>
              <a:t>INFN </a:t>
            </a:r>
            <a:r>
              <a:rPr lang="en-US" dirty="0" err="1" smtClean="0"/>
              <a:t>LivEPICS</a:t>
            </a:r>
            <a:endParaRPr lang="en-US" dirty="0" smtClean="0"/>
          </a:p>
          <a:p>
            <a:r>
              <a:rPr lang="en-US" dirty="0" smtClean="0"/>
              <a:t>NSLS-II </a:t>
            </a:r>
            <a:r>
              <a:rPr lang="en-US" dirty="0" err="1" smtClean="0"/>
              <a:t>Debian</a:t>
            </a:r>
            <a:r>
              <a:rPr lang="en-US" dirty="0" smtClean="0"/>
              <a:t> packages</a:t>
            </a:r>
          </a:p>
          <a:p>
            <a:r>
              <a:rPr lang="en-US" dirty="0" smtClean="0"/>
              <a:t>SNS </a:t>
            </a:r>
            <a:r>
              <a:rPr lang="en-US" dirty="0" err="1" smtClean="0"/>
              <a:t>MacOS</a:t>
            </a:r>
            <a:r>
              <a:rPr lang="en-US" dirty="0" smtClean="0"/>
              <a:t> X </a:t>
            </a:r>
            <a:r>
              <a:rPr lang="en-US" dirty="0"/>
              <a:t>EPICS Channel Access Client </a:t>
            </a:r>
            <a:r>
              <a:rPr lang="en-US" dirty="0" smtClean="0"/>
              <a:t>Installer</a:t>
            </a:r>
          </a:p>
          <a:p>
            <a:r>
              <a:rPr lang="en-US" dirty="0" smtClean="0"/>
              <a:t>APS Virtual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Others??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Students…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to setup EPICS on their computers</a:t>
            </a:r>
          </a:p>
          <a:p>
            <a:pPr lvl="1"/>
            <a:r>
              <a:rPr lang="en-US" dirty="0" smtClean="0"/>
              <a:t>Not always easy, as most students have almost no experience in Unix environment </a:t>
            </a:r>
          </a:p>
          <a:p>
            <a:r>
              <a:rPr lang="en-US" dirty="0" smtClean="0"/>
              <a:t>Setting up extra computers somewhere for them to use</a:t>
            </a:r>
          </a:p>
          <a:p>
            <a:r>
              <a:rPr lang="en-US" dirty="0" smtClean="0"/>
              <a:t>Live CD editions (</a:t>
            </a:r>
            <a:r>
              <a:rPr lang="en-US" dirty="0" err="1" smtClean="0"/>
              <a:t>LivEPICS</a:t>
            </a:r>
            <a:r>
              <a:rPr lang="en-US" dirty="0" smtClean="0"/>
              <a:t> by INFN or </a:t>
            </a:r>
            <a:r>
              <a:rPr lang="en-US" dirty="0" err="1" smtClean="0"/>
              <a:t>miniEPICS</a:t>
            </a:r>
            <a:r>
              <a:rPr lang="en-US" dirty="0" smtClean="0"/>
              <a:t> by KEK)</a:t>
            </a:r>
          </a:p>
          <a:p>
            <a:pPr lvl="1"/>
            <a:r>
              <a:rPr lang="en-US" dirty="0" smtClean="0"/>
              <a:t>Give the CD to students, tell them how to use</a:t>
            </a:r>
          </a:p>
          <a:p>
            <a:pPr lvl="1"/>
            <a:r>
              <a:rPr lang="en-US" dirty="0" smtClean="0"/>
              <a:t>Worked well, but started to see students with Macs rather than Windows…</a:t>
            </a:r>
          </a:p>
          <a:p>
            <a:pPr lvl="1"/>
            <a:r>
              <a:rPr lang="en-US" dirty="0" smtClean="0"/>
              <a:t>Newer computers sometimes have issues booting correctly from older boot CDs…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64720"/>
            <a:ext cx="7800796" cy="1044388"/>
          </a:xfrm>
        </p:spPr>
        <p:txBody>
          <a:bodyPr>
            <a:noAutofit/>
          </a:bodyPr>
          <a:lstStyle/>
          <a:p>
            <a:r>
              <a:rPr lang="en-US" dirty="0" smtClean="0"/>
              <a:t>EPICS Virtual Machine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Originally intended only for the internal use at Creighton (not even among the STAR collaboration)</a:t>
            </a:r>
          </a:p>
          <a:p>
            <a:r>
              <a:rPr lang="en-US" dirty="0" smtClean="0"/>
              <a:t>Not exactly a new idea itself, but freely available to anybody</a:t>
            </a:r>
          </a:p>
          <a:p>
            <a:r>
              <a:rPr lang="en-US" dirty="0" smtClean="0"/>
              <a:t>Inspired by </a:t>
            </a:r>
            <a:r>
              <a:rPr lang="en-US" dirty="0" err="1" smtClean="0"/>
              <a:t>miniEPICS</a:t>
            </a:r>
            <a:r>
              <a:rPr lang="en-US" dirty="0" smtClean="0"/>
              <a:t> (KEK) and </a:t>
            </a:r>
            <a:r>
              <a:rPr lang="en-US" dirty="0" err="1" smtClean="0"/>
              <a:t>LivEPICS</a:t>
            </a:r>
            <a:r>
              <a:rPr lang="en-US" dirty="0" smtClean="0"/>
              <a:t> (INFN)</a:t>
            </a:r>
          </a:p>
          <a:p>
            <a:r>
              <a:rPr lang="en-US" dirty="0" smtClean="0"/>
              <a:t>As long as the host computer is x86 architecture, EPICS VM should work regardless of the host OS</a:t>
            </a:r>
          </a:p>
          <a:p>
            <a:r>
              <a:rPr lang="en-US" dirty="0" smtClean="0"/>
              <a:t>We chose </a:t>
            </a:r>
            <a:r>
              <a:rPr lang="en-US" dirty="0" err="1" smtClean="0"/>
              <a:t>VirtualBox</a:t>
            </a:r>
            <a:r>
              <a:rPr lang="en-US" dirty="0" smtClean="0"/>
              <a:t>, as it is free </a:t>
            </a:r>
          </a:p>
          <a:p>
            <a:pPr lvl="1"/>
            <a:r>
              <a:rPr lang="en-US" dirty="0" smtClean="0"/>
              <a:t>No extra financial burden for students</a:t>
            </a:r>
          </a:p>
          <a:p>
            <a:r>
              <a:rPr lang="en-US" dirty="0" smtClean="0"/>
              <a:t>Enables consistent set of tools and interface,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Excellent for newcomers with minimal experience with Linux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VM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two undergraduate to learn EPICS basic this spring semester</a:t>
            </a:r>
          </a:p>
          <a:p>
            <a:pPr lvl="1"/>
            <a:r>
              <a:rPr lang="en-US" dirty="0" smtClean="0"/>
              <a:t>Made it possible for the students to learn how to use EPICS without worrying about how to do the initial setup, which is somewhat irrelevant in their level</a:t>
            </a:r>
          </a:p>
          <a:p>
            <a:r>
              <a:rPr lang="en-US" dirty="0" smtClean="0"/>
              <a:t>Contains enough tools for them to develop and learn the EPICS basic including MEDM, </a:t>
            </a:r>
            <a:r>
              <a:rPr lang="en-US" dirty="0" err="1" smtClean="0"/>
              <a:t>Asyn</a:t>
            </a:r>
            <a:r>
              <a:rPr lang="en-US" dirty="0" smtClean="0"/>
              <a:t>, VDCT and sequence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EPICS VM </a:t>
            </a:r>
            <a:r>
              <a:rPr lang="en-US" dirty="0" smtClean="0"/>
              <a:t>MEDM &amp; Probe</a:t>
            </a:r>
            <a:endParaRPr lang="en-US" dirty="0"/>
          </a:p>
        </p:txBody>
      </p:sp>
      <p:pic>
        <p:nvPicPr>
          <p:cNvPr id="4" name="Content Placeholder 3" descr="star epics vm2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21" b="-5515"/>
          <a:stretch/>
        </p:blipFill>
        <p:spPr>
          <a:xfrm>
            <a:off x="779463" y="1425388"/>
            <a:ext cx="7583487" cy="512881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EPICS VM </a:t>
            </a:r>
            <a:r>
              <a:rPr lang="en-US" dirty="0" smtClean="0"/>
              <a:t>Probe &amp; VDCT</a:t>
            </a:r>
            <a:endParaRPr lang="en-US" dirty="0"/>
          </a:p>
        </p:txBody>
      </p:sp>
      <p:pic>
        <p:nvPicPr>
          <p:cNvPr id="4" name="Content Placeholder 3" descr="star epics vm3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39" b="-6843"/>
          <a:stretch/>
        </p:blipFill>
        <p:spPr>
          <a:xfrm>
            <a:off x="779463" y="1207353"/>
            <a:ext cx="7583487" cy="54095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EPICS Collaboration Meeting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300</TotalTime>
  <Words>693</Words>
  <Application>Microsoft Macintosh PowerPoint</Application>
  <PresentationFormat>On-screen Show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Revolution</vt:lpstr>
      <vt:lpstr>Development of STAR EPICS VM Environment</vt:lpstr>
      <vt:lpstr>The Motivation</vt:lpstr>
      <vt:lpstr>STAR Collaboration/Creighton University</vt:lpstr>
      <vt:lpstr>Pre-build EPICS Distributions</vt:lpstr>
      <vt:lpstr>Past Students… </vt:lpstr>
      <vt:lpstr>EPICS Virtual Machine Environment</vt:lpstr>
      <vt:lpstr>EPICS VM in Action</vt:lpstr>
      <vt:lpstr>STAR EPICS VM MEDM &amp; Probe</vt:lpstr>
      <vt:lpstr>STAR EPICS VM Probe &amp; VDCT</vt:lpstr>
      <vt:lpstr>Students Presentation @ Creighton</vt:lpstr>
      <vt:lpstr>Performance Test</vt:lpstr>
      <vt:lpstr>Possible Future Plan</vt:lpstr>
      <vt:lpstr>How to get EPICS VM?</vt:lpstr>
      <vt:lpstr>Conclusion</vt:lpstr>
      <vt:lpstr>Special 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STAR EPIC VM Environment</dc:title>
  <dc:creator>Jiro Fujita</dc:creator>
  <cp:lastModifiedBy>Jiro Fujita</cp:lastModifiedBy>
  <cp:revision>132</cp:revision>
  <dcterms:created xsi:type="dcterms:W3CDTF">2013-04-05T20:22:43Z</dcterms:created>
  <dcterms:modified xsi:type="dcterms:W3CDTF">2013-05-01T15:23:38Z</dcterms:modified>
</cp:coreProperties>
</file>